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73" d="100"/>
          <a:sy n="73" d="100"/>
        </p:scale>
        <p:origin x="402"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3136F33-0718-4AF8-8AC2-0F6FE2306111}" type="datetimeFigureOut">
              <a:rPr lang="en-GB" smtClean="0"/>
              <a:t>28/02/2019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6CDA4-FC7A-416F-B9A9-D69750D6F7C4}" type="slidenum">
              <a:rPr lang="en-GB" smtClean="0"/>
              <a:t>‹#›</a:t>
            </a:fld>
            <a:endParaRPr lang="en-GB"/>
          </a:p>
        </p:txBody>
      </p:sp>
    </p:spTree>
    <p:extLst>
      <p:ext uri="{BB962C8B-B14F-4D97-AF65-F5344CB8AC3E}">
        <p14:creationId xmlns:p14="http://schemas.microsoft.com/office/powerpoint/2010/main" val="1883931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DD6CDA4-FC7A-416F-B9A9-D69750D6F7C4}" type="slidenum">
              <a:rPr lang="en-GB" smtClean="0"/>
              <a:t>2</a:t>
            </a:fld>
            <a:endParaRPr lang="en-GB"/>
          </a:p>
        </p:txBody>
      </p:sp>
    </p:spTree>
    <p:extLst>
      <p:ext uri="{BB962C8B-B14F-4D97-AF65-F5344CB8AC3E}">
        <p14:creationId xmlns:p14="http://schemas.microsoft.com/office/powerpoint/2010/main" val="32410885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DD6CDA4-FC7A-416F-B9A9-D69750D6F7C4}" type="slidenum">
              <a:rPr lang="en-GB" smtClean="0"/>
              <a:t>3</a:t>
            </a:fld>
            <a:endParaRPr lang="en-GB"/>
          </a:p>
        </p:txBody>
      </p:sp>
    </p:spTree>
    <p:extLst>
      <p:ext uri="{BB962C8B-B14F-4D97-AF65-F5344CB8AC3E}">
        <p14:creationId xmlns:p14="http://schemas.microsoft.com/office/powerpoint/2010/main" val="5835561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21B69642-C6B5-4E0E-BFE2-BF937EABB5A0}" type="datetime1">
              <a:rPr lang="en-US" smtClean="0"/>
              <a:t>2/28/2019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DAFC2773-84B0-4346-BF77-799648F5CC39}"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87736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1F12B2-0070-4CF7-98F7-AB463C5593A3}"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3621814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A716B6-FFA0-48A8-A14C-2C1D9965828A}"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8399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593D514-0E35-4450-97F7-5DC9D8AB66C4}" type="datetime1">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30249459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6E0AE7A-E7BB-471C-B8A9-1169E2BEEB8A}" type="datetime1">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FC2773-84B0-4346-BF77-799648F5CC39}"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44373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8A53F59-88C6-4AD0-832F-63861482A5CD}" type="datetime1">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FC2773-84B0-4346-BF77-799648F5CC3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294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1A557A-82BB-404D-9CE9-580FA8EC3EFF}" type="datetime1">
              <a:rPr lang="en-US" smtClean="0"/>
              <a:t>2/28/2019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1539333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021B87D-FA9B-4706-A0E6-42D88B44DADE}" type="datetime1">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C2773-84B0-4346-BF77-799648F5CC39}"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78625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B614B83-4AC4-4A01-8F0A-D759587600C4}" type="datetime1">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2799857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E1BC28-5AE7-47D1-A168-C89F50430D29}" type="datetime1">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235937392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1BC28-5AE7-47D1-A168-C89F50430D29}"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942222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1BC28-5AE7-47D1-A168-C89F50430D29}"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2676155"/>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1BC28-5AE7-47D1-A168-C89F50430D29}"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spTree>
    <p:extLst>
      <p:ext uri="{BB962C8B-B14F-4D97-AF65-F5344CB8AC3E}">
        <p14:creationId xmlns:p14="http://schemas.microsoft.com/office/powerpoint/2010/main" val="2170232889"/>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1BC28-5AE7-47D1-A168-C89F50430D29}"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41167095"/>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8E1BC28-5AE7-47D1-A168-C89F50430D29}"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413960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DEC53E3-0A63-43A4-A5EF-0350C558BEC4}"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6520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1E24FA5-1022-4613-BA06-479D41C2A1D8}" type="datetime1">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FC2773-84B0-4346-BF77-799648F5CC39}"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85008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8E1BC28-5AE7-47D1-A168-C89F50430D29}" type="datetime1">
              <a:rPr lang="en-US" smtClean="0"/>
              <a:t>2/28/2019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AFC2773-84B0-4346-BF77-799648F5CC39}" type="slidenum">
              <a:rPr lang="en-US" smtClean="0"/>
              <a:t>‹#›</a:t>
            </a:fld>
            <a:endParaRPr lang="en-US"/>
          </a:p>
        </p:txBody>
      </p:sp>
    </p:spTree>
    <p:extLst>
      <p:ext uri="{BB962C8B-B14F-4D97-AF65-F5344CB8AC3E}">
        <p14:creationId xmlns:p14="http://schemas.microsoft.com/office/powerpoint/2010/main" val="2589838742"/>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 id="2147483907" r:id="rId9"/>
    <p:sldLayoutId id="2147483908" r:id="rId10"/>
    <p:sldLayoutId id="2147483909" r:id="rId11"/>
    <p:sldLayoutId id="2147483910" r:id="rId12"/>
    <p:sldLayoutId id="2147483911" r:id="rId13"/>
    <p:sldLayoutId id="2147483912" r:id="rId14"/>
    <p:sldLayoutId id="2147483913" r:id="rId15"/>
    <p:sldLayoutId id="2147483914" r:id="rId16"/>
    <p:sldLayoutId id="2147483915" r:id="rId17"/>
  </p:sldLayoutIdLst>
  <p:hf hdr="0" ft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p:cNvSpPr>
            <a:spLocks noGrp="1"/>
          </p:cNvSpPr>
          <p:nvPr>
            <p:ph type="ctrTitle"/>
          </p:nvPr>
        </p:nvSpPr>
        <p:spPr>
          <a:xfrm>
            <a:off x="1480868" y="3901440"/>
            <a:ext cx="8440372" cy="2170560"/>
          </a:xfrm>
        </p:spPr>
        <p:txBody>
          <a:bodyPr>
            <a:normAutofit fontScale="90000"/>
          </a:bodyPr>
          <a:lstStyle/>
          <a:p>
            <a:r>
              <a:rPr lang="en-US" sz="3600" b="1" dirty="0" smtClean="0">
                <a:solidFill>
                  <a:srgbClr val="0070C0"/>
                </a:solidFill>
              </a:rPr>
              <a:t/>
            </a:r>
            <a:br>
              <a:rPr lang="en-US" sz="3600" b="1" dirty="0" smtClean="0">
                <a:solidFill>
                  <a:srgbClr val="0070C0"/>
                </a:solidFill>
              </a:rPr>
            </a:br>
            <a:r>
              <a:rPr lang="en-US" sz="3600" b="1" dirty="0" smtClean="0">
                <a:solidFill>
                  <a:srgbClr val="0070C0"/>
                </a:solidFill>
                <a:effectLst>
                  <a:outerShdw blurRad="38100" dist="38100" dir="2700000" algn="tl">
                    <a:srgbClr val="000000">
                      <a:alpha val="43137"/>
                    </a:srgbClr>
                  </a:outerShdw>
                </a:effectLst>
              </a:rPr>
              <a:t>Trident </a:t>
            </a:r>
            <a:r>
              <a:rPr lang="en-US" sz="3600" b="1" dirty="0">
                <a:solidFill>
                  <a:srgbClr val="0070C0"/>
                </a:solidFill>
                <a:effectLst>
                  <a:outerShdw blurRad="38100" dist="38100" dir="2700000" algn="tl">
                    <a:srgbClr val="000000">
                      <a:alpha val="43137"/>
                    </a:srgbClr>
                  </a:outerShdw>
                </a:effectLst>
              </a:rPr>
              <a:t>University </a:t>
            </a:r>
            <a:r>
              <a:rPr lang="en-US" sz="3600" b="1" dirty="0" smtClean="0">
                <a:solidFill>
                  <a:srgbClr val="0070C0"/>
                </a:solidFill>
                <a:effectLst>
                  <a:outerShdw blurRad="38100" dist="38100" dir="2700000" algn="tl">
                    <a:srgbClr val="000000">
                      <a:alpha val="43137"/>
                    </a:srgbClr>
                  </a:outerShdw>
                </a:effectLst>
              </a:rPr>
              <a:t>International</a:t>
            </a:r>
            <a:br>
              <a:rPr lang="en-US" sz="3600" b="1" dirty="0" smtClean="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
            </a:r>
            <a:br>
              <a:rPr lang="en-US" sz="3600" b="1" dirty="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Terri N. </a:t>
            </a:r>
            <a:r>
              <a:rPr lang="en-US" sz="3600" b="1" dirty="0" smtClean="0">
                <a:solidFill>
                  <a:srgbClr val="0070C0"/>
                </a:solidFill>
                <a:effectLst>
                  <a:outerShdw blurRad="38100" dist="38100" dir="2700000" algn="tl">
                    <a:srgbClr val="000000">
                      <a:alpha val="43137"/>
                    </a:srgbClr>
                  </a:outerShdw>
                </a:effectLst>
              </a:rPr>
              <a:t>Bayne</a:t>
            </a:r>
            <a:br>
              <a:rPr lang="en-US" sz="3600" b="1" dirty="0" smtClean="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
            </a:r>
            <a:br>
              <a:rPr lang="en-US" sz="3600" b="1" dirty="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Decision Tree and Value of </a:t>
            </a:r>
            <a:r>
              <a:rPr lang="en-US" sz="3600" b="1" dirty="0" smtClean="0">
                <a:solidFill>
                  <a:srgbClr val="0070C0"/>
                </a:solidFill>
                <a:effectLst>
                  <a:outerShdw blurRad="38100" dist="38100" dir="2700000" algn="tl">
                    <a:srgbClr val="000000">
                      <a:alpha val="43137"/>
                    </a:srgbClr>
                  </a:outerShdw>
                </a:effectLst>
              </a:rPr>
              <a:t>Information</a:t>
            </a:r>
            <a:br>
              <a:rPr lang="en-US" sz="3600" b="1" dirty="0" smtClean="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
            </a:r>
            <a:br>
              <a:rPr lang="en-US" sz="3600" b="1" dirty="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Bus520: Business Analytics and Decision </a:t>
            </a:r>
            <a:r>
              <a:rPr lang="en-US" sz="3600" b="1" dirty="0" smtClean="0">
                <a:solidFill>
                  <a:srgbClr val="0070C0"/>
                </a:solidFill>
                <a:effectLst>
                  <a:outerShdw blurRad="38100" dist="38100" dir="2700000" algn="tl">
                    <a:srgbClr val="000000">
                      <a:alpha val="43137"/>
                    </a:srgbClr>
                  </a:outerShdw>
                </a:effectLst>
              </a:rPr>
              <a:t>Making</a:t>
            </a:r>
            <a:br>
              <a:rPr lang="en-US" sz="3600" b="1" dirty="0" smtClean="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
            </a:r>
            <a:br>
              <a:rPr lang="en-US" sz="3600" b="1" dirty="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Dr. Charles </a:t>
            </a:r>
            <a:r>
              <a:rPr lang="en-US" sz="3600" b="1" dirty="0" smtClean="0">
                <a:solidFill>
                  <a:srgbClr val="0070C0"/>
                </a:solidFill>
                <a:effectLst>
                  <a:outerShdw blurRad="38100" dist="38100" dir="2700000" algn="tl">
                    <a:srgbClr val="000000">
                      <a:alpha val="43137"/>
                    </a:srgbClr>
                  </a:outerShdw>
                </a:effectLst>
              </a:rPr>
              <a:t>McManus</a:t>
            </a:r>
            <a:br>
              <a:rPr lang="en-US" sz="3600" b="1" dirty="0" smtClean="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
            </a:r>
            <a:br>
              <a:rPr lang="en-US" sz="3600" b="1" dirty="0">
                <a:solidFill>
                  <a:srgbClr val="0070C0"/>
                </a:solidFill>
                <a:effectLst>
                  <a:outerShdw blurRad="38100" dist="38100" dir="2700000" algn="tl">
                    <a:srgbClr val="000000">
                      <a:alpha val="43137"/>
                    </a:srgbClr>
                  </a:outerShdw>
                </a:effectLst>
              </a:rPr>
            </a:br>
            <a:r>
              <a:rPr lang="en-US" sz="3600" b="1" dirty="0">
                <a:solidFill>
                  <a:srgbClr val="0070C0"/>
                </a:solidFill>
                <a:effectLst>
                  <a:outerShdw blurRad="38100" dist="38100" dir="2700000" algn="tl">
                    <a:srgbClr val="000000">
                      <a:alpha val="43137"/>
                    </a:srgbClr>
                  </a:outerShdw>
                </a:effectLst>
              </a:rPr>
              <a:t>23 February 2019</a:t>
            </a:r>
            <a:r>
              <a:rPr lang="en-US" sz="2400" dirty="0"/>
              <a:t/>
            </a:r>
            <a:br>
              <a:rPr lang="en-US" sz="2400" dirty="0"/>
            </a:br>
            <a:endParaRPr lang="en-US" altLang="en-US" sz="2400" b="1" dirty="0" smtClean="0">
              <a:solidFill>
                <a:srgbClr val="0070C0"/>
              </a:solidFill>
            </a:endParaRPr>
          </a:p>
        </p:txBody>
      </p:sp>
      <p:sp>
        <p:nvSpPr>
          <p:cNvPr id="2" name="Slide Number Placeholder 1"/>
          <p:cNvSpPr>
            <a:spLocks noGrp="1"/>
          </p:cNvSpPr>
          <p:nvPr>
            <p:ph type="sldNum" sz="quarter" idx="12"/>
          </p:nvPr>
        </p:nvSpPr>
        <p:spPr/>
        <p:txBody>
          <a:bodyPr/>
          <a:lstStyle/>
          <a:p>
            <a:fld id="{DAFC2773-84B0-4346-BF77-799648F5CC39}" type="slidenum">
              <a:rPr lang="en-US" smtClean="0"/>
              <a:t>1</a:t>
            </a:fld>
            <a:endParaRPr lang="en-US"/>
          </a:p>
        </p:txBody>
      </p:sp>
      <p:pic>
        <p:nvPicPr>
          <p:cNvPr id="6" name="Title Pag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851525" y="3184525"/>
            <a:ext cx="487363" cy="487363"/>
          </a:xfrm>
          <a:prstGeom prst="rect">
            <a:avLst/>
          </a:prstGeom>
        </p:spPr>
      </p:pic>
    </p:spTree>
    <p:extLst>
      <p:ext uri="{BB962C8B-B14F-4D97-AF65-F5344CB8AC3E}">
        <p14:creationId xmlns:p14="http://schemas.microsoft.com/office/powerpoint/2010/main" val="30131065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29"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61930">
              <a:srgbClr val="C9A23C"/>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extBox 1"/>
          <p:cNvSpPr txBox="1"/>
          <p:nvPr/>
        </p:nvSpPr>
        <p:spPr>
          <a:xfrm>
            <a:off x="1510847" y="1140415"/>
            <a:ext cx="8241476" cy="523220"/>
          </a:xfrm>
          <a:prstGeom prst="rect">
            <a:avLst/>
          </a:prstGeom>
          <a:noFill/>
        </p:spPr>
        <p:txBody>
          <a:bodyPr wrap="square" rtlCol="0">
            <a:spAutoFit/>
          </a:bodyPr>
          <a:lstStyle/>
          <a:p>
            <a:pPr algn="ctr"/>
            <a:r>
              <a:rPr lang="en-GB" sz="2800" b="1" dirty="0">
                <a:latin typeface="+mj-lt"/>
              </a:rPr>
              <a:t> </a:t>
            </a:r>
            <a:r>
              <a:rPr lang="en-GB" sz="2800" b="1" dirty="0">
                <a:latin typeface="+mj-lt"/>
              </a:rPr>
              <a:t>I</a:t>
            </a:r>
            <a:r>
              <a:rPr lang="en-GB" sz="2800" b="1" dirty="0" smtClean="0">
                <a:latin typeface="+mj-lt"/>
              </a:rPr>
              <a:t>ntroduction</a:t>
            </a:r>
            <a:endParaRPr lang="en-GB" sz="2800" b="1" dirty="0">
              <a:latin typeface="+mj-lt"/>
            </a:endParaRPr>
          </a:p>
        </p:txBody>
      </p:sp>
      <p:sp>
        <p:nvSpPr>
          <p:cNvPr id="3" name="TextBox 2"/>
          <p:cNvSpPr txBox="1"/>
          <p:nvPr/>
        </p:nvSpPr>
        <p:spPr>
          <a:xfrm>
            <a:off x="1306287" y="1864426"/>
            <a:ext cx="7243948" cy="4031873"/>
          </a:xfrm>
          <a:prstGeom prst="rect">
            <a:avLst/>
          </a:prstGeom>
          <a:noFill/>
        </p:spPr>
        <p:txBody>
          <a:bodyPr wrap="square" rtlCol="0">
            <a:spAutoFit/>
          </a:bodyPr>
          <a:lstStyle/>
          <a:p>
            <a:r>
              <a:rPr lang="en-GB" sz="3200" dirty="0" smtClean="0">
                <a:solidFill>
                  <a:schemeClr val="accent4">
                    <a:lumMod val="50000"/>
                  </a:schemeClr>
                </a:solidFill>
              </a:rPr>
              <a:t>Decision trees is a scientific model that is used in the process of decision making. </a:t>
            </a:r>
            <a:r>
              <a:rPr lang="en-GB" sz="3200" dirty="0">
                <a:solidFill>
                  <a:schemeClr val="accent4">
                    <a:lumMod val="50000"/>
                  </a:schemeClr>
                </a:solidFill>
              </a:rPr>
              <a:t> </a:t>
            </a:r>
            <a:r>
              <a:rPr lang="en-GB" sz="3200" dirty="0" smtClean="0">
                <a:solidFill>
                  <a:schemeClr val="accent4">
                    <a:lumMod val="50000"/>
                  </a:schemeClr>
                </a:solidFill>
              </a:rPr>
              <a:t>In this presentation we are going to use this model to analyse a scenario  which will involve three investments.. In this scenario we are going to make decision based on the experts and the other decision based on our intuition. </a:t>
            </a:r>
            <a:endParaRPr lang="en-GB" sz="3200" dirty="0">
              <a:solidFill>
                <a:schemeClr val="accent4">
                  <a:lumMod val="50000"/>
                </a:schemeClr>
              </a:solidFill>
            </a:endParaRPr>
          </a:p>
        </p:txBody>
      </p:sp>
      <p:sp>
        <p:nvSpPr>
          <p:cNvPr id="4" name="Slide Number Placeholder 3"/>
          <p:cNvSpPr>
            <a:spLocks noGrp="1"/>
          </p:cNvSpPr>
          <p:nvPr>
            <p:ph type="sldNum" sz="quarter" idx="12"/>
          </p:nvPr>
        </p:nvSpPr>
        <p:spPr/>
        <p:txBody>
          <a:bodyPr/>
          <a:lstStyle/>
          <a:p>
            <a:fld id="{DAFC2773-84B0-4346-BF77-799648F5CC39}" type="slidenum">
              <a:rPr lang="en-US" smtClean="0"/>
              <a:t>2</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8447" y="1663635"/>
            <a:ext cx="3087752" cy="2086266"/>
          </a:xfrm>
          <a:prstGeom prst="rect">
            <a:avLst/>
          </a:prstGeom>
        </p:spPr>
      </p:pic>
    </p:spTree>
    <p:extLst>
      <p:ext uri="{BB962C8B-B14F-4D97-AF65-F5344CB8AC3E}">
        <p14:creationId xmlns:p14="http://schemas.microsoft.com/office/powerpoint/2010/main" val="37203266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76092">
              <a:srgbClr val="B5902F"/>
            </a:gs>
            <a:gs pos="0">
              <a:schemeClr val="accent6">
                <a:lumMod val="40000"/>
                <a:lumOff val="60000"/>
              </a:schemeClr>
            </a:gs>
            <a:gs pos="61930">
              <a:srgbClr val="C9A23C"/>
            </a:gs>
            <a:gs pos="46000">
              <a:schemeClr val="accent6">
                <a:lumMod val="95000"/>
                <a:lumOff val="5000"/>
              </a:schemeClr>
            </a:gs>
            <a:gs pos="100000">
              <a:schemeClr val="accent6">
                <a:lumMod val="60000"/>
              </a:schemeClr>
            </a:gs>
          </a:gsLst>
          <a:path path="circle">
            <a:fillToRect l="50000" t="130000" r="50000" b="-30000"/>
          </a:path>
        </a:gra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DAFC2773-84B0-4346-BF77-799648F5CC39}" type="slidenum">
              <a:rPr lang="en-US" smtClean="0"/>
              <a:t>3</a:t>
            </a:fld>
            <a:endParaRPr lang="en-US"/>
          </a:p>
        </p:txBody>
      </p:sp>
      <p:sp>
        <p:nvSpPr>
          <p:cNvPr id="6" name="TextBox 5"/>
          <p:cNvSpPr txBox="1"/>
          <p:nvPr/>
        </p:nvSpPr>
        <p:spPr>
          <a:xfrm>
            <a:off x="1493520" y="2255520"/>
            <a:ext cx="9768840" cy="3539430"/>
          </a:xfrm>
          <a:prstGeom prst="rect">
            <a:avLst/>
          </a:prstGeom>
          <a:noFill/>
        </p:spPr>
        <p:txBody>
          <a:bodyPr wrap="square" rtlCol="0">
            <a:spAutoFit/>
          </a:bodyPr>
          <a:lstStyle/>
          <a:p>
            <a:r>
              <a:rPr lang="en-GB" sz="2800" dirty="0" smtClean="0"/>
              <a:t> </a:t>
            </a:r>
            <a:r>
              <a:rPr lang="en-GB" sz="2800" b="1" dirty="0"/>
              <a:t>O</a:t>
            </a:r>
            <a:r>
              <a:rPr lang="en-GB" sz="2800" b="1" dirty="0" smtClean="0"/>
              <a:t>ption A</a:t>
            </a:r>
            <a:r>
              <a:rPr lang="en-GB" sz="2800" dirty="0" smtClean="0"/>
              <a:t>:Real estate development; high/ favourable :$7.5 million , probability of 0.5. the unfavourable payoff is $2 million  with a probability of 0.5</a:t>
            </a:r>
            <a:endParaRPr lang="en-GB" sz="2800" dirty="0"/>
          </a:p>
          <a:p>
            <a:r>
              <a:rPr lang="en-GB" sz="2800" b="1" dirty="0" smtClean="0"/>
              <a:t>Option B</a:t>
            </a:r>
            <a:r>
              <a:rPr lang="en-GB" sz="2800" dirty="0" smtClean="0"/>
              <a:t>: Just Hat retail franchise; has a payoff of 4.5million with a probability of 0.75 and unfavourable payoff of $2.5 million and a probability of 0.25</a:t>
            </a:r>
          </a:p>
          <a:p>
            <a:r>
              <a:rPr lang="en-GB" sz="2800" b="1" dirty="0" smtClean="0"/>
              <a:t>Option C:</a:t>
            </a:r>
            <a:r>
              <a:rPr lang="en-GB" sz="2800" dirty="0" smtClean="0"/>
              <a:t>High yield municipal bonds which are low  with a single outcome of $1 million and a probability of 1</a:t>
            </a:r>
          </a:p>
        </p:txBody>
      </p:sp>
      <p:sp>
        <p:nvSpPr>
          <p:cNvPr id="7" name="TextBox 6"/>
          <p:cNvSpPr txBox="1"/>
          <p:nvPr/>
        </p:nvSpPr>
        <p:spPr>
          <a:xfrm>
            <a:off x="2481943" y="1384663"/>
            <a:ext cx="5904411" cy="646331"/>
          </a:xfrm>
          <a:prstGeom prst="rect">
            <a:avLst/>
          </a:prstGeom>
          <a:noFill/>
        </p:spPr>
        <p:txBody>
          <a:bodyPr wrap="square" rtlCol="0">
            <a:spAutoFit/>
          </a:bodyPr>
          <a:lstStyle/>
          <a:p>
            <a:pPr algn="ctr"/>
            <a:r>
              <a:rPr lang="en-GB" sz="3600" dirty="0" smtClean="0"/>
              <a:t>Investment  options </a:t>
            </a:r>
            <a:endParaRPr lang="en-GB" sz="3600" dirty="0"/>
          </a:p>
        </p:txBody>
      </p:sp>
    </p:spTree>
    <p:extLst>
      <p:ext uri="{BB962C8B-B14F-4D97-AF65-F5344CB8AC3E}">
        <p14:creationId xmlns:p14="http://schemas.microsoft.com/office/powerpoint/2010/main" val="8518467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8000"/>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4</a:t>
            </a:fld>
            <a:endParaRPr lang="en-US"/>
          </a:p>
        </p:txBody>
      </p:sp>
      <p:sp>
        <p:nvSpPr>
          <p:cNvPr id="5" name="TextBox 4"/>
          <p:cNvSpPr txBox="1"/>
          <p:nvPr/>
        </p:nvSpPr>
        <p:spPr>
          <a:xfrm>
            <a:off x="3056709" y="1136468"/>
            <a:ext cx="5852160" cy="646331"/>
          </a:xfrm>
          <a:prstGeom prst="rect">
            <a:avLst/>
          </a:prstGeom>
          <a:noFill/>
        </p:spPr>
        <p:txBody>
          <a:bodyPr wrap="square" rtlCol="0">
            <a:spAutoFit/>
          </a:bodyPr>
          <a:lstStyle/>
          <a:p>
            <a:pPr algn="ctr"/>
            <a:r>
              <a:rPr lang="en-GB" sz="3600" dirty="0" smtClean="0"/>
              <a:t>Analysis</a:t>
            </a:r>
            <a:endParaRPr lang="en-GB" sz="3600" dirty="0"/>
          </a:p>
        </p:txBody>
      </p:sp>
      <p:sp>
        <p:nvSpPr>
          <p:cNvPr id="7" name="TextBox 6"/>
          <p:cNvSpPr txBox="1"/>
          <p:nvPr/>
        </p:nvSpPr>
        <p:spPr>
          <a:xfrm>
            <a:off x="1711235" y="2050869"/>
            <a:ext cx="7963398" cy="3046988"/>
          </a:xfrm>
          <a:prstGeom prst="rect">
            <a:avLst/>
          </a:prstGeom>
          <a:noFill/>
        </p:spPr>
        <p:txBody>
          <a:bodyPr wrap="square" rtlCol="0">
            <a:spAutoFit/>
          </a:bodyPr>
          <a:lstStyle/>
          <a:p>
            <a:pPr marL="285750" indent="-285750">
              <a:buFont typeface="Arial" panose="020B0604020202020204" pitchFamily="34" charset="0"/>
              <a:buChar char="•"/>
            </a:pPr>
            <a:r>
              <a:rPr lang="en-GB" sz="3200" dirty="0" smtClean="0"/>
              <a:t>I considered the one two investment options, the real estate and the just huts</a:t>
            </a:r>
          </a:p>
          <a:p>
            <a:pPr marL="285750" indent="-285750">
              <a:buFont typeface="Arial" panose="020B0604020202020204" pitchFamily="34" charset="0"/>
              <a:buChar char="•"/>
            </a:pPr>
            <a:r>
              <a:rPr lang="en-GB" sz="3200" dirty="0" smtClean="0"/>
              <a:t>With the use of with the use of probabilities and simple decision tree add-on I was able to come up with a best decision tree.</a:t>
            </a:r>
          </a:p>
          <a:p>
            <a:endParaRPr lang="en-GB" sz="3200" dirty="0"/>
          </a:p>
        </p:txBody>
      </p:sp>
    </p:spTree>
    <p:extLst>
      <p:ext uri="{BB962C8B-B14F-4D97-AF65-F5344CB8AC3E}">
        <p14:creationId xmlns:p14="http://schemas.microsoft.com/office/powerpoint/2010/main" val="10232115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5</a:t>
            </a:fld>
            <a:endParaRPr lang="en-US"/>
          </a:p>
        </p:txBody>
      </p:sp>
      <p:sp>
        <p:nvSpPr>
          <p:cNvPr id="3" name="TextBox 2"/>
          <p:cNvSpPr txBox="1"/>
          <p:nvPr/>
        </p:nvSpPr>
        <p:spPr>
          <a:xfrm>
            <a:off x="2860766" y="992777"/>
            <a:ext cx="5538651" cy="954107"/>
          </a:xfrm>
          <a:prstGeom prst="rect">
            <a:avLst/>
          </a:prstGeom>
          <a:noFill/>
        </p:spPr>
        <p:txBody>
          <a:bodyPr wrap="square" rtlCol="0">
            <a:spAutoFit/>
          </a:bodyPr>
          <a:lstStyle/>
          <a:p>
            <a:pPr algn="ctr"/>
            <a:r>
              <a:rPr lang="en-GB" sz="2800" dirty="0" smtClean="0"/>
              <a:t>Probability used to start the decision tree</a:t>
            </a:r>
            <a:endParaRPr lang="en-GB" sz="2800" dirty="0"/>
          </a:p>
        </p:txBody>
      </p:sp>
      <p:graphicFrame>
        <p:nvGraphicFramePr>
          <p:cNvPr id="5" name="Table 4"/>
          <p:cNvGraphicFramePr>
            <a:graphicFrameLocks noGrp="1"/>
          </p:cNvGraphicFramePr>
          <p:nvPr>
            <p:extLst>
              <p:ext uri="{D42A27DB-BD31-4B8C-83A1-F6EECF244321}">
                <p14:modId xmlns:p14="http://schemas.microsoft.com/office/powerpoint/2010/main" val="514807693"/>
              </p:ext>
            </p:extLst>
          </p:nvPr>
        </p:nvGraphicFramePr>
        <p:xfrm>
          <a:off x="2032000" y="1841862"/>
          <a:ext cx="8127999" cy="2993476"/>
        </p:xfrm>
        <a:graphic>
          <a:graphicData uri="http://schemas.openxmlformats.org/drawingml/2006/table">
            <a:tbl>
              <a:tblPr firstRow="1" bandRow="1">
                <a:tableStyleId>{5C22544A-7EE6-4342-B048-85BDC9FD1C3A}</a:tableStyleId>
              </a:tblPr>
              <a:tblGrid>
                <a:gridCol w="2709333"/>
                <a:gridCol w="2709333"/>
                <a:gridCol w="2709333"/>
              </a:tblGrid>
              <a:tr h="565866">
                <a:tc>
                  <a:txBody>
                    <a:bodyPr/>
                    <a:lstStyle/>
                    <a:p>
                      <a:r>
                        <a:rPr lang="en-GB" dirty="0" smtClean="0"/>
                        <a:t>Option</a:t>
                      </a:r>
                      <a:r>
                        <a:rPr lang="en-GB" baseline="0" dirty="0" smtClean="0"/>
                        <a:t> A: real estate</a:t>
                      </a:r>
                      <a:endParaRPr lang="en-GB" dirty="0"/>
                    </a:p>
                  </a:txBody>
                  <a:tcPr/>
                </a:tc>
                <a:tc>
                  <a:txBody>
                    <a:bodyPr/>
                    <a:lstStyle/>
                    <a:p>
                      <a:r>
                        <a:rPr lang="en-GB" dirty="0" smtClean="0"/>
                        <a:t>Option</a:t>
                      </a:r>
                      <a:r>
                        <a:rPr lang="en-GB" baseline="0" dirty="0" smtClean="0"/>
                        <a:t> B: Just hats </a:t>
                      </a:r>
                      <a:endParaRPr lang="en-GB" dirty="0"/>
                    </a:p>
                  </a:txBody>
                  <a:tcPr/>
                </a:tc>
                <a:tc>
                  <a:txBody>
                    <a:bodyPr/>
                    <a:lstStyle/>
                    <a:p>
                      <a:r>
                        <a:rPr lang="en-GB" dirty="0" smtClean="0"/>
                        <a:t>Option</a:t>
                      </a:r>
                      <a:r>
                        <a:rPr lang="en-GB" baseline="0" dirty="0" smtClean="0"/>
                        <a:t> C: bonds </a:t>
                      </a:r>
                      <a:endParaRPr lang="en-GB" dirty="0"/>
                    </a:p>
                  </a:txBody>
                  <a:tcPr/>
                </a:tc>
              </a:tr>
              <a:tr h="573725">
                <a:tc>
                  <a:txBody>
                    <a:bodyPr/>
                    <a:lstStyle/>
                    <a:p>
                      <a:r>
                        <a:rPr lang="en-GB" dirty="0" smtClean="0"/>
                        <a:t>Favourable</a:t>
                      </a:r>
                      <a:r>
                        <a:rPr lang="en-GB" baseline="0" dirty="0" smtClean="0"/>
                        <a:t> probability=0.5</a:t>
                      </a:r>
                      <a:endParaRPr lang="en-GB" dirty="0"/>
                    </a:p>
                  </a:txBody>
                  <a:tcPr/>
                </a:tc>
                <a:tc>
                  <a:txBody>
                    <a:bodyPr/>
                    <a:lstStyle/>
                    <a:p>
                      <a:r>
                        <a:rPr lang="en-GB" dirty="0" smtClean="0"/>
                        <a:t>Favourable probability</a:t>
                      </a:r>
                      <a:r>
                        <a:rPr lang="en-GB" baseline="0" dirty="0" smtClean="0"/>
                        <a:t> =0.75</a:t>
                      </a:r>
                      <a:endParaRPr lang="en-GB" dirty="0"/>
                    </a:p>
                  </a:txBody>
                  <a:tcPr/>
                </a:tc>
                <a:tc>
                  <a:txBody>
                    <a:bodyPr/>
                    <a:lstStyle/>
                    <a:p>
                      <a:endParaRPr lang="en-GB" dirty="0"/>
                    </a:p>
                  </a:txBody>
                  <a:tcPr/>
                </a:tc>
              </a:tr>
              <a:tr h="573725">
                <a:tc>
                  <a:txBody>
                    <a:bodyPr/>
                    <a:lstStyle/>
                    <a:p>
                      <a:r>
                        <a:rPr lang="en-GB" dirty="0" smtClean="0"/>
                        <a:t>Unfavourable probability=0.5</a:t>
                      </a:r>
                      <a:endParaRPr lang="en-GB" dirty="0"/>
                    </a:p>
                  </a:txBody>
                  <a:tcPr/>
                </a:tc>
                <a:tc>
                  <a:txBody>
                    <a:bodyPr/>
                    <a:lstStyle/>
                    <a:p>
                      <a:r>
                        <a:rPr lang="en-GB" dirty="0" smtClean="0"/>
                        <a:t>Unfavourable</a:t>
                      </a:r>
                      <a:r>
                        <a:rPr lang="en-GB" baseline="0" dirty="0" smtClean="0"/>
                        <a:t> probability 0.25</a:t>
                      </a:r>
                      <a:endParaRPr lang="en-GB" dirty="0"/>
                    </a:p>
                  </a:txBody>
                  <a:tcPr/>
                </a:tc>
                <a:tc>
                  <a:txBody>
                    <a:bodyPr/>
                    <a:lstStyle/>
                    <a:p>
                      <a:endParaRPr lang="en-GB" dirty="0"/>
                    </a:p>
                  </a:txBody>
                  <a:tcPr/>
                </a:tc>
              </a:tr>
              <a:tr h="573725">
                <a:tc>
                  <a:txBody>
                    <a:bodyPr/>
                    <a:lstStyle/>
                    <a:p>
                      <a:endParaRPr lang="en-GB"/>
                    </a:p>
                  </a:txBody>
                  <a:tcPr/>
                </a:tc>
                <a:tc>
                  <a:txBody>
                    <a:bodyPr/>
                    <a:lstStyle/>
                    <a:p>
                      <a:endParaRPr lang="en-GB" dirty="0"/>
                    </a:p>
                  </a:txBody>
                  <a:tcPr/>
                </a:tc>
                <a:tc>
                  <a:txBody>
                    <a:bodyPr/>
                    <a:lstStyle/>
                    <a:p>
                      <a:endParaRPr lang="en-GB" dirty="0"/>
                    </a:p>
                  </a:txBody>
                  <a:tcPr/>
                </a:tc>
              </a:tr>
              <a:tr h="573725">
                <a:tc>
                  <a:txBody>
                    <a:bodyPr/>
                    <a:lstStyle/>
                    <a:p>
                      <a:endParaRPr lang="en-GB"/>
                    </a:p>
                  </a:txBody>
                  <a:tcPr/>
                </a:tc>
                <a:tc>
                  <a:txBody>
                    <a:bodyPr/>
                    <a:lstStyle/>
                    <a:p>
                      <a:endParaRPr lang="en-GB" dirty="0"/>
                    </a:p>
                  </a:txBody>
                  <a:tcPr/>
                </a:tc>
                <a:tc>
                  <a:txBody>
                    <a:bodyPr/>
                    <a:lstStyle/>
                    <a:p>
                      <a:endParaRPr lang="en-GB" dirty="0"/>
                    </a:p>
                  </a:txBody>
                  <a:tcPr/>
                </a:tc>
              </a:tr>
            </a:tbl>
          </a:graphicData>
        </a:graphic>
      </p:graphicFrame>
    </p:spTree>
    <p:extLst>
      <p:ext uri="{BB962C8B-B14F-4D97-AF65-F5344CB8AC3E}">
        <p14:creationId xmlns:p14="http://schemas.microsoft.com/office/powerpoint/2010/main" val="6956948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6</a:t>
            </a:fld>
            <a:endParaRPr lang="en-US"/>
          </a:p>
        </p:txBody>
      </p:sp>
      <p:sp>
        <p:nvSpPr>
          <p:cNvPr id="3" name="TextBox 2"/>
          <p:cNvSpPr txBox="1"/>
          <p:nvPr/>
        </p:nvSpPr>
        <p:spPr>
          <a:xfrm>
            <a:off x="2095203" y="1463040"/>
            <a:ext cx="8530046" cy="5262979"/>
          </a:xfrm>
          <a:prstGeom prst="rect">
            <a:avLst/>
          </a:prstGeom>
          <a:noFill/>
        </p:spPr>
        <p:txBody>
          <a:bodyPr wrap="square" rtlCol="0">
            <a:spAutoFit/>
          </a:bodyPr>
          <a:lstStyle/>
          <a:p>
            <a:r>
              <a:rPr lang="en-GB" dirty="0" smtClean="0"/>
              <a:t> </a:t>
            </a:r>
            <a:r>
              <a:rPr lang="en-GB" sz="2800" b="1" dirty="0"/>
              <a:t>T</a:t>
            </a:r>
            <a:r>
              <a:rPr lang="en-GB" sz="2800" b="1" dirty="0" smtClean="0"/>
              <a:t>his scenario also look at the scenario where the expert advise is needed of offer more information on the investments.</a:t>
            </a:r>
          </a:p>
          <a:p>
            <a:endParaRPr lang="en-GB" dirty="0"/>
          </a:p>
          <a:p>
            <a:r>
              <a:rPr lang="en-GB" dirty="0"/>
              <a:t>			Posterior Probabilities of Market States			</a:t>
            </a:r>
          </a:p>
          <a:p>
            <a:r>
              <a:rPr lang="en-GB" dirty="0"/>
              <a:t>	Expert's Prediction		Real Estate		Just Hats	</a:t>
            </a:r>
          </a:p>
          <a:p>
            <a:r>
              <a:rPr lang="en-GB" dirty="0"/>
              <a:t>	Prob.	Prediction	F	U	F	U</a:t>
            </a:r>
          </a:p>
          <a:p>
            <a:r>
              <a:rPr lang="en-GB" dirty="0"/>
              <a:t>	0.45	says "F/F"	0.750	0.250	0.900	0.100</a:t>
            </a:r>
          </a:p>
          <a:p>
            <a:r>
              <a:rPr lang="en-GB" dirty="0"/>
              <a:t>	0.15	says "F/U"	0.750	0.250	0.300	0.700</a:t>
            </a:r>
          </a:p>
          <a:p>
            <a:r>
              <a:rPr lang="en-GB" dirty="0"/>
              <a:t>	0.30	says "U/F"	0.125	0.875	0.900	0.100</a:t>
            </a:r>
          </a:p>
          <a:p>
            <a:r>
              <a:rPr lang="en-GB" dirty="0"/>
              <a:t>	0.10	says "U/U"	0.125	0.875	0.300	0.700</a:t>
            </a:r>
          </a:p>
          <a:p>
            <a:endParaRPr lang="en-GB" dirty="0" smtClean="0"/>
          </a:p>
          <a:p>
            <a:endParaRPr lang="en-GB" dirty="0"/>
          </a:p>
          <a:p>
            <a:endParaRPr lang="en-GB" dirty="0" smtClean="0"/>
          </a:p>
          <a:p>
            <a:endParaRPr lang="en-GB" dirty="0"/>
          </a:p>
          <a:p>
            <a:endParaRPr lang="en-GB" dirty="0" smtClean="0"/>
          </a:p>
          <a:p>
            <a:endParaRPr lang="en-GB" dirty="0"/>
          </a:p>
        </p:txBody>
      </p:sp>
    </p:spTree>
    <p:extLst>
      <p:ext uri="{BB962C8B-B14F-4D97-AF65-F5344CB8AC3E}">
        <p14:creationId xmlns:p14="http://schemas.microsoft.com/office/powerpoint/2010/main" val="5974472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7</a:t>
            </a:fld>
            <a:endParaRPr lang="en-US"/>
          </a:p>
        </p:txBody>
      </p:sp>
      <p:sp>
        <p:nvSpPr>
          <p:cNvPr id="3" name="TextBox 2"/>
          <p:cNvSpPr txBox="1"/>
          <p:nvPr/>
        </p:nvSpPr>
        <p:spPr>
          <a:xfrm>
            <a:off x="2116183" y="1476103"/>
            <a:ext cx="8237718" cy="3785652"/>
          </a:xfrm>
          <a:prstGeom prst="rect">
            <a:avLst/>
          </a:prstGeom>
          <a:noFill/>
        </p:spPr>
        <p:txBody>
          <a:bodyPr wrap="square" rtlCol="0">
            <a:spAutoFit/>
          </a:bodyPr>
          <a:lstStyle/>
          <a:p>
            <a:r>
              <a:rPr lang="en-GB" sz="4000" dirty="0" smtClean="0"/>
              <a:t> </a:t>
            </a:r>
            <a:r>
              <a:rPr lang="en-GB" sz="4000" dirty="0" smtClean="0">
                <a:solidFill>
                  <a:srgbClr val="FF0000"/>
                </a:solidFill>
              </a:rPr>
              <a:t>The probabilities were used to calculate and  fill other methods in the decision tree. Filling all the probabilities in the decision tree would help us know the expected NPV using the expert prediction. </a:t>
            </a:r>
            <a:endParaRPr lang="en-GB" sz="4000" dirty="0">
              <a:solidFill>
                <a:srgbClr val="FF0000"/>
              </a:solidFill>
            </a:endParaRPr>
          </a:p>
        </p:txBody>
      </p:sp>
    </p:spTree>
    <p:extLst>
      <p:ext uri="{BB962C8B-B14F-4D97-AF65-F5344CB8AC3E}">
        <p14:creationId xmlns:p14="http://schemas.microsoft.com/office/powerpoint/2010/main" val="49836363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8</a:t>
            </a:fld>
            <a:endParaRPr lang="en-US"/>
          </a:p>
        </p:txBody>
      </p:sp>
      <p:sp>
        <p:nvSpPr>
          <p:cNvPr id="3" name="TextBox 2"/>
          <p:cNvSpPr txBox="1"/>
          <p:nvPr/>
        </p:nvSpPr>
        <p:spPr>
          <a:xfrm>
            <a:off x="1841863" y="1240971"/>
            <a:ext cx="8512038" cy="3539430"/>
          </a:xfrm>
          <a:prstGeom prst="rect">
            <a:avLst/>
          </a:prstGeom>
          <a:noFill/>
        </p:spPr>
        <p:txBody>
          <a:bodyPr wrap="square" rtlCol="0">
            <a:spAutoFit/>
          </a:bodyPr>
          <a:lstStyle/>
          <a:p>
            <a:r>
              <a:rPr lang="en-GB" dirty="0"/>
              <a:t>	</a:t>
            </a:r>
            <a:r>
              <a:rPr lang="en-GB" sz="3200" dirty="0">
                <a:solidFill>
                  <a:srgbClr val="FF0000"/>
                </a:solidFill>
              </a:rPr>
              <a:t>Real </a:t>
            </a:r>
            <a:r>
              <a:rPr lang="en-GB" sz="3200" dirty="0" smtClean="0">
                <a:solidFill>
                  <a:srgbClr val="FF0000"/>
                </a:solidFill>
              </a:rPr>
              <a:t>Estate expected </a:t>
            </a:r>
            <a:r>
              <a:rPr lang="en-GB" sz="3200" dirty="0">
                <a:solidFill>
                  <a:srgbClr val="FF0000"/>
                </a:solidFill>
              </a:rPr>
              <a:t>NPV 		</a:t>
            </a:r>
          </a:p>
          <a:p>
            <a:r>
              <a:rPr lang="en-GB" sz="3200" dirty="0">
                <a:solidFill>
                  <a:srgbClr val="FF0000"/>
                </a:solidFill>
              </a:rPr>
              <a:t>				</a:t>
            </a:r>
          </a:p>
          <a:p>
            <a:r>
              <a:rPr lang="en-GB" sz="3200" dirty="0">
                <a:solidFill>
                  <a:srgbClr val="FF0000"/>
                </a:solidFill>
              </a:rPr>
              <a:t>	F/F	0.45	</a:t>
            </a:r>
            <a:r>
              <a:rPr lang="en-GB" sz="3200" dirty="0" smtClean="0">
                <a:solidFill>
                  <a:srgbClr val="FF0000"/>
                </a:solidFill>
              </a:rPr>
              <a:t>3375400</a:t>
            </a:r>
            <a:r>
              <a:rPr lang="en-GB" sz="3200" dirty="0">
                <a:solidFill>
                  <a:srgbClr val="FF0000"/>
                </a:solidFill>
              </a:rPr>
              <a:t>	</a:t>
            </a:r>
            <a:r>
              <a:rPr lang="en-GB" sz="3200" dirty="0" smtClean="0">
                <a:solidFill>
                  <a:srgbClr val="FF0000"/>
                </a:solidFill>
              </a:rPr>
              <a:t>1515750</a:t>
            </a:r>
            <a:endParaRPr lang="en-GB" sz="3200" dirty="0">
              <a:solidFill>
                <a:srgbClr val="FF0000"/>
              </a:solidFill>
            </a:endParaRPr>
          </a:p>
          <a:p>
            <a:r>
              <a:rPr lang="en-GB" sz="3200" dirty="0">
                <a:solidFill>
                  <a:srgbClr val="FF0000"/>
                </a:solidFill>
              </a:rPr>
              <a:t>	F/U	0.15	1125000	</a:t>
            </a:r>
            <a:r>
              <a:rPr lang="en-GB" sz="3200" dirty="0" smtClean="0">
                <a:solidFill>
                  <a:srgbClr val="FF0000"/>
                </a:solidFill>
              </a:rPr>
              <a:t>503250</a:t>
            </a:r>
            <a:endParaRPr lang="en-GB" sz="3200" dirty="0">
              <a:solidFill>
                <a:srgbClr val="FF0000"/>
              </a:solidFill>
            </a:endParaRPr>
          </a:p>
          <a:p>
            <a:r>
              <a:rPr lang="en-GB" sz="3200" dirty="0">
                <a:solidFill>
                  <a:srgbClr val="FF0000"/>
                </a:solidFill>
              </a:rPr>
              <a:t>	U/F	0.3	</a:t>
            </a:r>
            <a:r>
              <a:rPr lang="en-GB" sz="3200" dirty="0" smtClean="0">
                <a:solidFill>
                  <a:srgbClr val="FF0000"/>
                </a:solidFill>
              </a:rPr>
              <a:t>605000</a:t>
            </a:r>
            <a:r>
              <a:rPr lang="en-GB" sz="3200" dirty="0">
                <a:solidFill>
                  <a:srgbClr val="FF0000"/>
                </a:solidFill>
              </a:rPr>
              <a:t>	</a:t>
            </a:r>
            <a:r>
              <a:rPr lang="en-GB" sz="3200" dirty="0" smtClean="0">
                <a:solidFill>
                  <a:srgbClr val="FF0000"/>
                </a:solidFill>
              </a:rPr>
              <a:t>215000</a:t>
            </a:r>
            <a:endParaRPr lang="en-GB" sz="3200" dirty="0">
              <a:solidFill>
                <a:srgbClr val="FF0000"/>
              </a:solidFill>
            </a:endParaRPr>
          </a:p>
          <a:p>
            <a:r>
              <a:rPr lang="en-GB" sz="3200" dirty="0">
                <a:solidFill>
                  <a:srgbClr val="FF0000"/>
                </a:solidFill>
              </a:rPr>
              <a:t>	U/U	0.1	</a:t>
            </a:r>
            <a:r>
              <a:rPr lang="en-GB" sz="3200" dirty="0" smtClean="0">
                <a:solidFill>
                  <a:srgbClr val="FF0000"/>
                </a:solidFill>
              </a:rPr>
              <a:t>205000</a:t>
            </a:r>
            <a:r>
              <a:rPr lang="en-GB" sz="3200" dirty="0">
                <a:solidFill>
                  <a:srgbClr val="FF0000"/>
                </a:solidFill>
              </a:rPr>
              <a:t>	</a:t>
            </a:r>
            <a:r>
              <a:rPr lang="en-GB" sz="3200" dirty="0" smtClean="0">
                <a:solidFill>
                  <a:srgbClr val="FF0000"/>
                </a:solidFill>
              </a:rPr>
              <a:t>71000</a:t>
            </a:r>
            <a:endParaRPr lang="en-GB" sz="3200" dirty="0">
              <a:solidFill>
                <a:srgbClr val="FF0000"/>
              </a:solidFill>
            </a:endParaRPr>
          </a:p>
          <a:p>
            <a:r>
              <a:rPr lang="en-GB" sz="3200" dirty="0">
                <a:solidFill>
                  <a:srgbClr val="FF0000"/>
                </a:solidFill>
              </a:rPr>
              <a:t>				</a:t>
            </a:r>
            <a:r>
              <a:rPr lang="en-GB" sz="3200" dirty="0" smtClean="0">
                <a:solidFill>
                  <a:srgbClr val="FF0000"/>
                </a:solidFill>
              </a:rPr>
              <a:t>$2315000</a:t>
            </a:r>
            <a:endParaRPr lang="en-GB" sz="3200" dirty="0">
              <a:solidFill>
                <a:srgbClr val="FF0000"/>
              </a:solidFill>
            </a:endParaRPr>
          </a:p>
        </p:txBody>
      </p:sp>
    </p:spTree>
    <p:extLst>
      <p:ext uri="{BB962C8B-B14F-4D97-AF65-F5344CB8AC3E}">
        <p14:creationId xmlns:p14="http://schemas.microsoft.com/office/powerpoint/2010/main" val="10234975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9</a:t>
            </a:fld>
            <a:endParaRPr lang="en-US"/>
          </a:p>
        </p:txBody>
      </p:sp>
      <p:sp>
        <p:nvSpPr>
          <p:cNvPr id="3" name="TextBox 2"/>
          <p:cNvSpPr txBox="1"/>
          <p:nvPr/>
        </p:nvSpPr>
        <p:spPr>
          <a:xfrm>
            <a:off x="2155371" y="1306286"/>
            <a:ext cx="7916092" cy="3046988"/>
          </a:xfrm>
          <a:prstGeom prst="rect">
            <a:avLst/>
          </a:prstGeom>
          <a:noFill/>
        </p:spPr>
        <p:txBody>
          <a:bodyPr wrap="square" rtlCol="0">
            <a:spAutoFit/>
          </a:bodyPr>
          <a:lstStyle/>
          <a:p>
            <a:r>
              <a:rPr lang="pl-PL" sz="3200" dirty="0"/>
              <a:t>					</a:t>
            </a:r>
          </a:p>
          <a:p>
            <a:r>
              <a:rPr lang="pl-PL" sz="3200" dirty="0"/>
              <a:t>	</a:t>
            </a:r>
            <a:r>
              <a:rPr lang="pl-PL" sz="3200" dirty="0">
                <a:solidFill>
                  <a:srgbClr val="FF0000"/>
                </a:solidFill>
              </a:rPr>
              <a:t>F/F	0.45	</a:t>
            </a:r>
            <a:r>
              <a:rPr lang="pl-PL" sz="3200" dirty="0" smtClean="0">
                <a:solidFill>
                  <a:srgbClr val="FF0000"/>
                </a:solidFill>
              </a:rPr>
              <a:t>2025</a:t>
            </a:r>
            <a:r>
              <a:rPr lang="en-GB" sz="3200" dirty="0" smtClean="0">
                <a:solidFill>
                  <a:srgbClr val="FF0000"/>
                </a:solidFill>
              </a:rPr>
              <a:t>1</a:t>
            </a:r>
            <a:r>
              <a:rPr lang="pl-PL" sz="3200" dirty="0" smtClean="0">
                <a:solidFill>
                  <a:srgbClr val="FF0000"/>
                </a:solidFill>
              </a:rPr>
              <a:t>00</a:t>
            </a:r>
            <a:r>
              <a:rPr lang="pl-PL" sz="3200" dirty="0">
                <a:solidFill>
                  <a:srgbClr val="FF0000"/>
                </a:solidFill>
              </a:rPr>
              <a:t>	</a:t>
            </a:r>
            <a:r>
              <a:rPr lang="pl-PL" sz="3200" dirty="0" smtClean="0">
                <a:solidFill>
                  <a:srgbClr val="FF0000"/>
                </a:solidFill>
              </a:rPr>
              <a:t>136</a:t>
            </a:r>
            <a:r>
              <a:rPr lang="en-GB" sz="3200" dirty="0" smtClean="0">
                <a:solidFill>
                  <a:srgbClr val="FF0000"/>
                </a:solidFill>
              </a:rPr>
              <a:t>5</a:t>
            </a:r>
            <a:r>
              <a:rPr lang="pl-PL" sz="3200" dirty="0" smtClean="0">
                <a:solidFill>
                  <a:srgbClr val="FF0000"/>
                </a:solidFill>
              </a:rPr>
              <a:t>875</a:t>
            </a:r>
            <a:endParaRPr lang="pl-PL" sz="3200" dirty="0">
              <a:solidFill>
                <a:srgbClr val="FF0000"/>
              </a:solidFill>
            </a:endParaRPr>
          </a:p>
          <a:p>
            <a:r>
              <a:rPr lang="pl-PL" sz="3200" dirty="0">
                <a:solidFill>
                  <a:srgbClr val="FF0000"/>
                </a:solidFill>
              </a:rPr>
              <a:t>	F/U	0.15	375000	</a:t>
            </a:r>
            <a:r>
              <a:rPr lang="pl-PL" sz="3200" dirty="0" smtClean="0">
                <a:solidFill>
                  <a:srgbClr val="FF0000"/>
                </a:solidFill>
              </a:rPr>
              <a:t>6</a:t>
            </a:r>
            <a:r>
              <a:rPr lang="en-GB" sz="3200" dirty="0">
                <a:solidFill>
                  <a:srgbClr val="FF0000"/>
                </a:solidFill>
              </a:rPr>
              <a:t>7</a:t>
            </a:r>
            <a:r>
              <a:rPr lang="pl-PL" sz="3200" dirty="0" smtClean="0">
                <a:solidFill>
                  <a:srgbClr val="FF0000"/>
                </a:solidFill>
              </a:rPr>
              <a:t>625</a:t>
            </a:r>
            <a:endParaRPr lang="pl-PL" sz="3200" dirty="0">
              <a:solidFill>
                <a:srgbClr val="FF0000"/>
              </a:solidFill>
            </a:endParaRPr>
          </a:p>
          <a:p>
            <a:r>
              <a:rPr lang="pl-PL" sz="3200" dirty="0">
                <a:solidFill>
                  <a:srgbClr val="FF0000"/>
                </a:solidFill>
              </a:rPr>
              <a:t>	U/F	0.3	</a:t>
            </a:r>
            <a:r>
              <a:rPr lang="pl-PL" sz="3200" dirty="0" smtClean="0">
                <a:solidFill>
                  <a:srgbClr val="FF0000"/>
                </a:solidFill>
              </a:rPr>
              <a:t>1</a:t>
            </a:r>
            <a:r>
              <a:rPr lang="en-GB" sz="3200" dirty="0" smtClean="0">
                <a:solidFill>
                  <a:srgbClr val="FF0000"/>
                </a:solidFill>
              </a:rPr>
              <a:t>4</a:t>
            </a:r>
            <a:r>
              <a:rPr lang="pl-PL" sz="3200" dirty="0" smtClean="0">
                <a:solidFill>
                  <a:srgbClr val="FF0000"/>
                </a:solidFill>
              </a:rPr>
              <a:t>50000</a:t>
            </a:r>
            <a:r>
              <a:rPr lang="pl-PL" sz="3200" dirty="0">
                <a:solidFill>
                  <a:srgbClr val="FF0000"/>
                </a:solidFill>
              </a:rPr>
              <a:t>	911250</a:t>
            </a:r>
          </a:p>
          <a:p>
            <a:r>
              <a:rPr lang="pl-PL" sz="3200" dirty="0">
                <a:solidFill>
                  <a:srgbClr val="FF0000"/>
                </a:solidFill>
              </a:rPr>
              <a:t>	U/U	0.1	250000	43750</a:t>
            </a:r>
          </a:p>
          <a:p>
            <a:r>
              <a:rPr lang="pl-PL" sz="3200" dirty="0">
                <a:solidFill>
                  <a:srgbClr val="FF0000"/>
                </a:solidFill>
              </a:rPr>
              <a:t>				</a:t>
            </a:r>
            <a:r>
              <a:rPr lang="en-GB" sz="3200" dirty="0" smtClean="0">
                <a:solidFill>
                  <a:srgbClr val="FF0000"/>
                </a:solidFill>
              </a:rPr>
              <a:t>$</a:t>
            </a:r>
            <a:r>
              <a:rPr lang="pl-PL" sz="3200" dirty="0" smtClean="0">
                <a:solidFill>
                  <a:srgbClr val="FF0000"/>
                </a:solidFill>
              </a:rPr>
              <a:t>2</a:t>
            </a:r>
            <a:r>
              <a:rPr lang="en-GB" sz="3200" dirty="0" smtClean="0">
                <a:solidFill>
                  <a:srgbClr val="FF0000"/>
                </a:solidFill>
              </a:rPr>
              <a:t>4</a:t>
            </a:r>
            <a:r>
              <a:rPr lang="pl-PL" sz="3200" dirty="0" smtClean="0">
                <a:solidFill>
                  <a:srgbClr val="FF0000"/>
                </a:solidFill>
              </a:rPr>
              <a:t>87500</a:t>
            </a:r>
            <a:endParaRPr lang="pl-PL" sz="3200" dirty="0">
              <a:solidFill>
                <a:srgbClr val="FF0000"/>
              </a:solidFill>
            </a:endParaRPr>
          </a:p>
        </p:txBody>
      </p:sp>
      <p:sp>
        <p:nvSpPr>
          <p:cNvPr id="4" name="TextBox 3"/>
          <p:cNvSpPr txBox="1"/>
          <p:nvPr/>
        </p:nvSpPr>
        <p:spPr>
          <a:xfrm>
            <a:off x="2743201" y="875211"/>
            <a:ext cx="6492240" cy="584775"/>
          </a:xfrm>
          <a:prstGeom prst="rect">
            <a:avLst/>
          </a:prstGeom>
          <a:noFill/>
        </p:spPr>
        <p:txBody>
          <a:bodyPr wrap="square" rtlCol="0">
            <a:spAutoFit/>
          </a:bodyPr>
          <a:lstStyle/>
          <a:p>
            <a:pPr algn="ctr"/>
            <a:r>
              <a:rPr lang="pl-PL" sz="3200" dirty="0">
                <a:solidFill>
                  <a:prstClr val="black"/>
                </a:solidFill>
              </a:rPr>
              <a:t>Hats	</a:t>
            </a:r>
            <a:r>
              <a:rPr lang="en-GB" sz="3200" dirty="0">
                <a:solidFill>
                  <a:prstClr val="black"/>
                </a:solidFill>
              </a:rPr>
              <a:t>expected </a:t>
            </a:r>
            <a:r>
              <a:rPr lang="pl-PL" sz="3200" dirty="0">
                <a:solidFill>
                  <a:prstClr val="black"/>
                </a:solidFill>
              </a:rPr>
              <a:t>NPV</a:t>
            </a:r>
            <a:endParaRPr lang="en-GB" dirty="0"/>
          </a:p>
        </p:txBody>
      </p:sp>
    </p:spTree>
    <p:extLst>
      <p:ext uri="{BB962C8B-B14F-4D97-AF65-F5344CB8AC3E}">
        <p14:creationId xmlns:p14="http://schemas.microsoft.com/office/powerpoint/2010/main" val="328898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10</a:t>
            </a:fld>
            <a:endParaRPr lang="en-US"/>
          </a:p>
        </p:txBody>
      </p:sp>
      <p:sp>
        <p:nvSpPr>
          <p:cNvPr id="3" name="TextBox 2"/>
          <p:cNvSpPr txBox="1"/>
          <p:nvPr/>
        </p:nvSpPr>
        <p:spPr>
          <a:xfrm>
            <a:off x="1776549" y="1685108"/>
            <a:ext cx="8577352" cy="3170099"/>
          </a:xfrm>
          <a:prstGeom prst="rect">
            <a:avLst/>
          </a:prstGeom>
          <a:noFill/>
        </p:spPr>
        <p:txBody>
          <a:bodyPr wrap="square" rtlCol="0">
            <a:spAutoFit/>
          </a:bodyPr>
          <a:lstStyle/>
          <a:p>
            <a:r>
              <a:rPr lang="en-GB" sz="4000" dirty="0" smtClean="0"/>
              <a:t> </a:t>
            </a:r>
            <a:r>
              <a:rPr lang="en-GB" sz="4000" dirty="0" smtClean="0">
                <a:solidFill>
                  <a:srgbClr val="C00000"/>
                </a:solidFill>
              </a:rPr>
              <a:t>The expert probabilities recommended that Hat merchandise was the best investment because it had the highest Npv than the real estate. It had an NPV of  $2487500 </a:t>
            </a:r>
            <a:endParaRPr lang="en-GB" sz="4000" dirty="0">
              <a:solidFill>
                <a:srgbClr val="C00000"/>
              </a:solidFill>
            </a:endParaRPr>
          </a:p>
        </p:txBody>
      </p:sp>
      <p:sp>
        <p:nvSpPr>
          <p:cNvPr id="4" name="TextBox 3"/>
          <p:cNvSpPr txBox="1"/>
          <p:nvPr/>
        </p:nvSpPr>
        <p:spPr>
          <a:xfrm>
            <a:off x="2429691" y="1031967"/>
            <a:ext cx="5930537" cy="830997"/>
          </a:xfrm>
          <a:prstGeom prst="rect">
            <a:avLst/>
          </a:prstGeom>
          <a:noFill/>
        </p:spPr>
        <p:txBody>
          <a:bodyPr wrap="square" rtlCol="0">
            <a:spAutoFit/>
          </a:bodyPr>
          <a:lstStyle/>
          <a:p>
            <a:pPr algn="ctr"/>
            <a:r>
              <a:rPr lang="en-GB" sz="4800" b="1" i="1" dirty="0" smtClean="0"/>
              <a:t> </a:t>
            </a:r>
            <a:r>
              <a:rPr lang="en-GB" sz="4800" b="1" dirty="0" smtClean="0"/>
              <a:t>recommendation </a:t>
            </a:r>
            <a:endParaRPr lang="en-GB" sz="4800" b="1" dirty="0"/>
          </a:p>
        </p:txBody>
      </p:sp>
    </p:spTree>
    <p:extLst>
      <p:ext uri="{BB962C8B-B14F-4D97-AF65-F5344CB8AC3E}">
        <p14:creationId xmlns:p14="http://schemas.microsoft.com/office/powerpoint/2010/main" val="9081135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11</a:t>
            </a:fld>
            <a:endParaRPr lang="en-US"/>
          </a:p>
        </p:txBody>
      </p:sp>
      <p:sp>
        <p:nvSpPr>
          <p:cNvPr id="3" name="TextBox 2"/>
          <p:cNvSpPr txBox="1"/>
          <p:nvPr/>
        </p:nvSpPr>
        <p:spPr>
          <a:xfrm>
            <a:off x="1658983" y="1946366"/>
            <a:ext cx="7929154" cy="3046988"/>
          </a:xfrm>
          <a:prstGeom prst="rect">
            <a:avLst/>
          </a:prstGeom>
          <a:noFill/>
        </p:spPr>
        <p:txBody>
          <a:bodyPr wrap="square" rtlCol="0">
            <a:spAutoFit/>
          </a:bodyPr>
          <a:lstStyle/>
          <a:p>
            <a:r>
              <a:rPr lang="en-GB" sz="4800" dirty="0" smtClean="0">
                <a:solidFill>
                  <a:srgbClr val="7030A0"/>
                </a:solidFill>
              </a:rPr>
              <a:t>Since the probability of the bond was one the expected net value remained the same at a value of $2250000</a:t>
            </a:r>
            <a:endParaRPr lang="en-GB" sz="4800" dirty="0">
              <a:solidFill>
                <a:srgbClr val="7030A0"/>
              </a:solidFill>
            </a:endParaRPr>
          </a:p>
        </p:txBody>
      </p:sp>
    </p:spTree>
    <p:extLst>
      <p:ext uri="{BB962C8B-B14F-4D97-AF65-F5344CB8AC3E}">
        <p14:creationId xmlns:p14="http://schemas.microsoft.com/office/powerpoint/2010/main" val="380181298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AFC2773-84B0-4346-BF77-799648F5CC39}" type="slidenum">
              <a:rPr lang="en-US" smtClean="0"/>
              <a:t>12</a:t>
            </a:fld>
            <a:endParaRPr lang="en-US" dirty="0"/>
          </a:p>
        </p:txBody>
      </p:sp>
      <p:sp>
        <p:nvSpPr>
          <p:cNvPr id="3" name="TextBox 2"/>
          <p:cNvSpPr txBox="1"/>
          <p:nvPr/>
        </p:nvSpPr>
        <p:spPr>
          <a:xfrm>
            <a:off x="3174274" y="2743200"/>
            <a:ext cx="5212080" cy="830997"/>
          </a:xfrm>
          <a:prstGeom prst="rect">
            <a:avLst/>
          </a:prstGeom>
          <a:noFill/>
        </p:spPr>
        <p:txBody>
          <a:bodyPr wrap="square" rtlCol="0">
            <a:spAutoFit/>
          </a:bodyPr>
          <a:lstStyle/>
          <a:p>
            <a:pPr algn="ctr"/>
            <a:r>
              <a:rPr lang="en-GB" dirty="0" smtClean="0"/>
              <a:t> </a:t>
            </a:r>
            <a:r>
              <a:rPr lang="en-GB" sz="4800" dirty="0" smtClean="0">
                <a:solidFill>
                  <a:srgbClr val="00B050"/>
                </a:solidFill>
              </a:rPr>
              <a:t>thank you </a:t>
            </a:r>
            <a:endParaRPr lang="en-GB" sz="4800" dirty="0">
              <a:solidFill>
                <a:srgbClr val="00B050"/>
              </a:solidFill>
            </a:endParaRPr>
          </a:p>
        </p:txBody>
      </p:sp>
    </p:spTree>
    <p:extLst>
      <p:ext uri="{BB962C8B-B14F-4D97-AF65-F5344CB8AC3E}">
        <p14:creationId xmlns:p14="http://schemas.microsoft.com/office/powerpoint/2010/main" val="357939659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264</TotalTime>
  <Words>345</Words>
  <Application>Microsoft Office PowerPoint</Application>
  <PresentationFormat>Widescreen</PresentationFormat>
  <Paragraphs>64</Paragraphs>
  <Slides>12</Slides>
  <Notes>2</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Garamond</vt:lpstr>
      <vt:lpstr>Organic</vt:lpstr>
      <vt:lpstr> Trident University International  Terri N. Bayne  Decision Tree and Value of Information  Bus520: Business Analytics and Decision Making  Dr. Charles McManus  23 February 2019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DHA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Trident University International  Terri N. Bayne  Decision Tree and Value of Information  Bus520: Business Analytics and Decision Making  Dr. Charles McManus  23 February 2019</dc:title>
  <dc:creator>Bayne, Terri N MAJ MIL USA MEDCOM BJACH</dc:creator>
  <cp:lastModifiedBy>computer</cp:lastModifiedBy>
  <cp:revision>43</cp:revision>
  <dcterms:created xsi:type="dcterms:W3CDTF">2019-02-26T03:10:42Z</dcterms:created>
  <dcterms:modified xsi:type="dcterms:W3CDTF">2019-02-28T17:50:55Z</dcterms:modified>
</cp:coreProperties>
</file>